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60" r:id="rId8"/>
    <p:sldId id="261" r:id="rId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E1C91-27CD-4905-8535-458DC48D98C3}" v="23" dt="2025-07-02T02:25:13.690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85" d="100"/>
          <a:sy n="85" d="100"/>
        </p:scale>
        <p:origin x="590" y="5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rif aiman" userId="d37c9427cb7ef74e" providerId="LiveId" clId="{2B5E1C91-27CD-4905-8535-458DC48D98C3}"/>
    <pc:docChg chg="undo custSel addSld delSld modSld sldOrd">
      <pc:chgData name="zharif aiman" userId="d37c9427cb7ef74e" providerId="LiveId" clId="{2B5E1C91-27CD-4905-8535-458DC48D98C3}" dt="2025-07-02T02:26:49.117" v="875" actId="20577"/>
      <pc:docMkLst>
        <pc:docMk/>
      </pc:docMkLst>
      <pc:sldChg chg="addSp modSp mod">
        <pc:chgData name="zharif aiman" userId="d37c9427cb7ef74e" providerId="LiveId" clId="{2B5E1C91-27CD-4905-8535-458DC48D98C3}" dt="2025-07-02T01:38:09.214" v="12" actId="14100"/>
        <pc:sldMkLst>
          <pc:docMk/>
          <pc:sldMk cId="2039777741" sldId="256"/>
        </pc:sldMkLst>
        <pc:spChg chg="add mod">
          <ac:chgData name="zharif aiman" userId="d37c9427cb7ef74e" providerId="LiveId" clId="{2B5E1C91-27CD-4905-8535-458DC48D98C3}" dt="2025-07-02T01:38:09.214" v="12" actId="14100"/>
          <ac:spMkLst>
            <pc:docMk/>
            <pc:sldMk cId="2039777741" sldId="256"/>
            <ac:spMk id="5" creationId="{8BBAC116-FE26-6E39-13B9-C2FED2D9984F}"/>
          </ac:spMkLst>
        </pc:spChg>
        <pc:picChg chg="mod">
          <ac:chgData name="zharif aiman" userId="d37c9427cb7ef74e" providerId="LiveId" clId="{2B5E1C91-27CD-4905-8535-458DC48D98C3}" dt="2025-07-02T01:37:51.702" v="10" actId="1076"/>
          <ac:picMkLst>
            <pc:docMk/>
            <pc:sldMk cId="2039777741" sldId="256"/>
            <ac:picMk id="25" creationId="{237C19D0-A52F-D4AA-A56D-DF4F1C1AC0FA}"/>
          </ac:picMkLst>
        </pc:picChg>
        <pc:picChg chg="mod">
          <ac:chgData name="zharif aiman" userId="d37c9427cb7ef74e" providerId="LiveId" clId="{2B5E1C91-27CD-4905-8535-458DC48D98C3}" dt="2025-07-02T01:14:42.533" v="4" actId="14100"/>
          <ac:picMkLst>
            <pc:docMk/>
            <pc:sldMk cId="2039777741" sldId="256"/>
            <ac:picMk id="27" creationId="{9AE16EBD-F68A-0896-EA7C-65F61C22784C}"/>
          </ac:picMkLst>
        </pc:picChg>
      </pc:sldChg>
      <pc:sldChg chg="addSp delSp modSp mod">
        <pc:chgData name="zharif aiman" userId="d37c9427cb7ef74e" providerId="LiveId" clId="{2B5E1C91-27CD-4905-8535-458DC48D98C3}" dt="2025-07-02T01:52:56.151" v="94" actId="22"/>
        <pc:sldMkLst>
          <pc:docMk/>
          <pc:sldMk cId="904882998" sldId="257"/>
        </pc:sldMkLst>
        <pc:spChg chg="add del mod">
          <ac:chgData name="zharif aiman" userId="d37c9427cb7ef74e" providerId="LiveId" clId="{2B5E1C91-27CD-4905-8535-458DC48D98C3}" dt="2025-07-02T01:52:56.151" v="94" actId="22"/>
          <ac:spMkLst>
            <pc:docMk/>
            <pc:sldMk cId="904882998" sldId="257"/>
            <ac:spMk id="5" creationId="{959D1180-ABB2-A217-8419-5138DDB32E9F}"/>
          </ac:spMkLst>
        </pc:spChg>
        <pc:picChg chg="mod">
          <ac:chgData name="zharif aiman" userId="d37c9427cb7ef74e" providerId="LiveId" clId="{2B5E1C91-27CD-4905-8535-458DC48D98C3}" dt="2025-07-02T01:46:12.152" v="89" actId="1076"/>
          <ac:picMkLst>
            <pc:docMk/>
            <pc:sldMk cId="904882998" sldId="257"/>
            <ac:picMk id="20" creationId="{C480C58A-F66D-42F6-2ECB-A0EB4B66B747}"/>
          </ac:picMkLst>
        </pc:picChg>
      </pc:sldChg>
      <pc:sldChg chg="addSp delSp modSp new del mod">
        <pc:chgData name="zharif aiman" userId="d37c9427cb7ef74e" providerId="LiveId" clId="{2B5E1C91-27CD-4905-8535-458DC48D98C3}" dt="2025-07-02T01:43:15.494" v="24" actId="2696"/>
        <pc:sldMkLst>
          <pc:docMk/>
          <pc:sldMk cId="3855122811" sldId="259"/>
        </pc:sldMkLst>
        <pc:spChg chg="mod">
          <ac:chgData name="zharif aiman" userId="d37c9427cb7ef74e" providerId="LiveId" clId="{2B5E1C91-27CD-4905-8535-458DC48D98C3}" dt="2025-07-02T01:42:40.722" v="18" actId="27636"/>
          <ac:spMkLst>
            <pc:docMk/>
            <pc:sldMk cId="3855122811" sldId="259"/>
            <ac:spMk id="4" creationId="{04B3CB82-A806-F978-034A-4CD8A7FD8CD2}"/>
          </ac:spMkLst>
        </pc:spChg>
        <pc:spChg chg="add del mod">
          <ac:chgData name="zharif aiman" userId="d37c9427cb7ef74e" providerId="LiveId" clId="{2B5E1C91-27CD-4905-8535-458DC48D98C3}" dt="2025-07-02T01:43:00.086" v="22" actId="21"/>
          <ac:spMkLst>
            <pc:docMk/>
            <pc:sldMk cId="3855122811" sldId="259"/>
            <ac:spMk id="7" creationId="{C1AB9241-ED2A-AB36-8FDC-47DF3EBCF90C}"/>
          </ac:spMkLst>
        </pc:spChg>
      </pc:sldChg>
      <pc:sldChg chg="addSp delSp modSp new mod ord">
        <pc:chgData name="zharif aiman" userId="d37c9427cb7ef74e" providerId="LiveId" clId="{2B5E1C91-27CD-4905-8535-458DC48D98C3}" dt="2025-07-02T02:25:49.641" v="771"/>
        <pc:sldMkLst>
          <pc:docMk/>
          <pc:sldMk cId="1291044568" sldId="260"/>
        </pc:sldMkLst>
        <pc:spChg chg="mod">
          <ac:chgData name="zharif aiman" userId="d37c9427cb7ef74e" providerId="LiveId" clId="{2B5E1C91-27CD-4905-8535-458DC48D98C3}" dt="2025-07-02T01:53:51.790" v="130" actId="1076"/>
          <ac:spMkLst>
            <pc:docMk/>
            <pc:sldMk cId="1291044568" sldId="260"/>
            <ac:spMk id="2" creationId="{49D9FB84-E849-A18C-5FF8-39FB76391F4F}"/>
          </ac:spMkLst>
        </pc:spChg>
        <pc:spChg chg="add del">
          <ac:chgData name="zharif aiman" userId="d37c9427cb7ef74e" providerId="LiveId" clId="{2B5E1C91-27CD-4905-8535-458DC48D98C3}" dt="2025-07-02T01:45:09.274" v="43" actId="3680"/>
          <ac:spMkLst>
            <pc:docMk/>
            <pc:sldMk cId="1291044568" sldId="260"/>
            <ac:spMk id="3" creationId="{1555F0BF-F3C7-5253-9EA1-4E403F4C6B7A}"/>
          </ac:spMkLst>
        </pc:spChg>
        <pc:spChg chg="add del">
          <ac:chgData name="zharif aiman" userId="d37c9427cb7ef74e" providerId="LiveId" clId="{2B5E1C91-27CD-4905-8535-458DC48D98C3}" dt="2025-07-02T01:54:01.573" v="134" actId="478"/>
          <ac:spMkLst>
            <pc:docMk/>
            <pc:sldMk cId="1291044568" sldId="260"/>
            <ac:spMk id="4" creationId="{2A2F0CAE-4464-8192-09CD-692566519C4F}"/>
          </ac:spMkLst>
        </pc:spChg>
        <pc:spChg chg="add del mod">
          <ac:chgData name="zharif aiman" userId="d37c9427cb7ef74e" providerId="LiveId" clId="{2B5E1C91-27CD-4905-8535-458DC48D98C3}" dt="2025-07-02T02:03:37.919" v="246"/>
          <ac:spMkLst>
            <pc:docMk/>
            <pc:sldMk cId="1291044568" sldId="260"/>
            <ac:spMk id="10" creationId="{1A6B4D8E-05CC-6892-FB43-73FE1CE366AA}"/>
          </ac:spMkLst>
        </pc:spChg>
        <pc:graphicFrameChg chg="add del mod ord modGraphic">
          <ac:chgData name="zharif aiman" userId="d37c9427cb7ef74e" providerId="LiveId" clId="{2B5E1C91-27CD-4905-8535-458DC48D98C3}" dt="2025-07-02T01:43:39.115" v="32" actId="3680"/>
          <ac:graphicFrameMkLst>
            <pc:docMk/>
            <pc:sldMk cId="1291044568" sldId="260"/>
            <ac:graphicFrameMk id="6" creationId="{F47A40F4-C625-6D12-D153-0FA23A6E90CF}"/>
          </ac:graphicFrameMkLst>
        </pc:graphicFrameChg>
        <pc:graphicFrameChg chg="add del mod ord modGraphic">
          <ac:chgData name="zharif aiman" userId="d37c9427cb7ef74e" providerId="LiveId" clId="{2B5E1C91-27CD-4905-8535-458DC48D98C3}" dt="2025-07-02T01:45:01.455" v="42" actId="3680"/>
          <ac:graphicFrameMkLst>
            <pc:docMk/>
            <pc:sldMk cId="1291044568" sldId="260"/>
            <ac:graphicFrameMk id="7" creationId="{9987ED08-8780-FA3F-2490-0BAB82C65729}"/>
          </ac:graphicFrameMkLst>
        </pc:graphicFrameChg>
        <pc:graphicFrameChg chg="add mod ord modGraphic">
          <ac:chgData name="zharif aiman" userId="d37c9427cb7ef74e" providerId="LiveId" clId="{2B5E1C91-27CD-4905-8535-458DC48D98C3}" dt="2025-07-02T02:25:30.374" v="769" actId="20577"/>
          <ac:graphicFrameMkLst>
            <pc:docMk/>
            <pc:sldMk cId="1291044568" sldId="260"/>
            <ac:graphicFrameMk id="8" creationId="{CAB5A3C6-8CBF-7707-EBD7-63E0B4F0FB20}"/>
          </ac:graphicFrameMkLst>
        </pc:graphicFrameChg>
      </pc:sldChg>
      <pc:sldChg chg="addSp delSp modSp new mod ord">
        <pc:chgData name="zharif aiman" userId="d37c9427cb7ef74e" providerId="LiveId" clId="{2B5E1C91-27CD-4905-8535-458DC48D98C3}" dt="2025-07-02T02:26:49.117" v="875" actId="20577"/>
        <pc:sldMkLst>
          <pc:docMk/>
          <pc:sldMk cId="2910398251" sldId="261"/>
        </pc:sldMkLst>
        <pc:spChg chg="del">
          <ac:chgData name="zharif aiman" userId="d37c9427cb7ef74e" providerId="LiveId" clId="{2B5E1C91-27CD-4905-8535-458DC48D98C3}" dt="2025-07-02T02:13:52.576" v="278" actId="21"/>
          <ac:spMkLst>
            <pc:docMk/>
            <pc:sldMk cId="2910398251" sldId="261"/>
            <ac:spMk id="2" creationId="{4B3D7736-77CA-40B0-B4A9-2326DF45ADA7}"/>
          </ac:spMkLst>
        </pc:spChg>
        <pc:spChg chg="del">
          <ac:chgData name="zharif aiman" userId="d37c9427cb7ef74e" providerId="LiveId" clId="{2B5E1C91-27CD-4905-8535-458DC48D98C3}" dt="2025-07-02T02:13:28.858" v="275"/>
          <ac:spMkLst>
            <pc:docMk/>
            <pc:sldMk cId="2910398251" sldId="261"/>
            <ac:spMk id="3" creationId="{24E13E37-84D6-88DB-60EE-09A0502A52DF}"/>
          </ac:spMkLst>
        </pc:spChg>
        <pc:spChg chg="del">
          <ac:chgData name="zharif aiman" userId="d37c9427cb7ef74e" providerId="LiveId" clId="{2B5E1C91-27CD-4905-8535-458DC48D98C3}" dt="2025-07-02T02:13:42.889" v="277" actId="478"/>
          <ac:spMkLst>
            <pc:docMk/>
            <pc:sldMk cId="2910398251" sldId="261"/>
            <ac:spMk id="4" creationId="{E06D77E6-ECB0-928D-5E69-56CCD71A7A3F}"/>
          </ac:spMkLst>
        </pc:spChg>
        <pc:graphicFrameChg chg="add mod modGraphic">
          <ac:chgData name="zharif aiman" userId="d37c9427cb7ef74e" providerId="LiveId" clId="{2B5E1C91-27CD-4905-8535-458DC48D98C3}" dt="2025-07-02T02:26:49.117" v="875" actId="20577"/>
          <ac:graphicFrameMkLst>
            <pc:docMk/>
            <pc:sldMk cId="2910398251" sldId="261"/>
            <ac:graphicFrameMk id="6" creationId="{17E9F193-9994-A6F8-F7DE-4D514CC0787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EE97-FAB7-10A4-D8E7-42E356CA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6" y="18848"/>
            <a:ext cx="11430001" cy="1029872"/>
          </a:xfrm>
        </p:spPr>
        <p:txBody>
          <a:bodyPr/>
          <a:lstStyle/>
          <a:p>
            <a:r>
              <a:rPr lang="en-US" dirty="0"/>
              <a:t>RESULT COMPARISON-PALM OIL TREE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995A86-1422-9155-BAC3-40BB4C003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61F3974-D157-B023-8E2E-F465DB328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228" y="1071433"/>
            <a:ext cx="3283119" cy="3720337"/>
          </a:xfrm>
        </p:spPr>
        <p:txBody>
          <a:bodyPr>
            <a:normAutofit/>
          </a:bodyPr>
          <a:lstStyle/>
          <a:p>
            <a:r>
              <a:rPr lang="en-US" sz="2000" dirty="0"/>
              <a:t>Google earth-30cm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C679BA51-DC3B-98C5-8326-5187AD233F65}"/>
              </a:ext>
            </a:extLst>
          </p:cNvPr>
          <p:cNvSpPr txBox="1">
            <a:spLocks/>
          </p:cNvSpPr>
          <p:nvPr/>
        </p:nvSpPr>
        <p:spPr>
          <a:xfrm>
            <a:off x="4048236" y="1281288"/>
            <a:ext cx="3284951" cy="3720337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Picture 24" descr="A aerial view of a field of purple circles&#10;&#10;AI-generated content may be incorrect.">
            <a:extLst>
              <a:ext uri="{FF2B5EF4-FFF2-40B4-BE49-F238E27FC236}">
                <a16:creationId xmlns:a16="http://schemas.microsoft.com/office/drawing/2014/main" id="{237C19D0-A52F-D4AA-A56D-DF4F1C1A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711" y="766068"/>
            <a:ext cx="6509414" cy="3346519"/>
          </a:xfrm>
          <a:prstGeom prst="rect">
            <a:avLst/>
          </a:prstGeom>
        </p:spPr>
      </p:pic>
      <p:pic>
        <p:nvPicPr>
          <p:cNvPr id="27" name="Picture 26" descr="Aerial view of a forest&#10;&#10;AI-generated content may be incorrect.">
            <a:extLst>
              <a:ext uri="{FF2B5EF4-FFF2-40B4-BE49-F238E27FC236}">
                <a16:creationId xmlns:a16="http://schemas.microsoft.com/office/drawing/2014/main" id="{9AE16EBD-F68A-0896-EA7C-65F61C227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445251"/>
            <a:ext cx="5334001" cy="26705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3DB4E24-21AC-D2EB-BC22-98663723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9" y="4115766"/>
            <a:ext cx="5334002" cy="274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AC116-FE26-6E39-13B9-C2FED2D9984F}"/>
              </a:ext>
            </a:extLst>
          </p:cNvPr>
          <p:cNvSpPr txBox="1"/>
          <p:nvPr/>
        </p:nvSpPr>
        <p:spPr>
          <a:xfrm>
            <a:off x="5750861" y="4112587"/>
            <a:ext cx="54890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Strengths:</a:t>
            </a:r>
          </a:p>
          <a:p>
            <a:r>
              <a:rPr lang="en-US" dirty="0"/>
              <a:t>High detection density: Most visible tree crowns are marked, showing strong model sensitivity.</a:t>
            </a:r>
          </a:p>
          <a:p>
            <a:endParaRPr lang="en-US" dirty="0"/>
          </a:p>
          <a:p>
            <a:r>
              <a:rPr lang="en-US" dirty="0"/>
              <a:t>Regular spacing: Indicates a plantation layout, and the detection aligns well with that grid.</a:t>
            </a:r>
          </a:p>
          <a:p>
            <a:endParaRPr lang="en-US" dirty="0"/>
          </a:p>
          <a:p>
            <a:r>
              <a:rPr lang="en-US" dirty="0"/>
              <a:t>Few false negatives: Most trees are marked, suggesting good recall.</a:t>
            </a:r>
          </a:p>
        </p:txBody>
      </p:sp>
    </p:spTree>
    <p:extLst>
      <p:ext uri="{BB962C8B-B14F-4D97-AF65-F5344CB8AC3E}">
        <p14:creationId xmlns:p14="http://schemas.microsoft.com/office/powerpoint/2010/main" val="203977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E58B6-E91B-E0D8-1298-5E692DAA4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8D24-3EFB-CC9F-6804-F6EBDCE8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" y="18847"/>
            <a:ext cx="7796464" cy="1222385"/>
          </a:xfrm>
        </p:spPr>
        <p:txBody>
          <a:bodyPr/>
          <a:lstStyle/>
          <a:p>
            <a:r>
              <a:rPr lang="en-US" dirty="0"/>
              <a:t>RESULT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775A1-8FBB-C39B-5EDC-654E2E075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" name="Picture 19" descr="A map of a field with many circles&#10;&#10;AI-generated content may be incorrect.">
            <a:extLst>
              <a:ext uri="{FF2B5EF4-FFF2-40B4-BE49-F238E27FC236}">
                <a16:creationId xmlns:a16="http://schemas.microsoft.com/office/drawing/2014/main" id="{C480C58A-F66D-42F6-2ECB-A0EB4B66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3" y="1739822"/>
            <a:ext cx="5762269" cy="3261803"/>
          </a:xfrm>
          <a:prstGeom prst="rect">
            <a:avLst/>
          </a:prstGeom>
        </p:spPr>
      </p:pic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F802993-C2A8-BA80-6655-5277462F66AA}"/>
              </a:ext>
            </a:extLst>
          </p:cNvPr>
          <p:cNvSpPr txBox="1">
            <a:spLocks/>
          </p:cNvSpPr>
          <p:nvPr/>
        </p:nvSpPr>
        <p:spPr>
          <a:xfrm>
            <a:off x="71717" y="1281288"/>
            <a:ext cx="3284951" cy="3720337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Satellogic-50cm</a:t>
            </a:r>
          </a:p>
        </p:txBody>
      </p:sp>
      <p:pic>
        <p:nvPicPr>
          <p:cNvPr id="29" name="Picture 28" descr="A aerial view of a green area&#10;&#10;AI-generated content may be incorrect.">
            <a:extLst>
              <a:ext uri="{FF2B5EF4-FFF2-40B4-BE49-F238E27FC236}">
                <a16:creationId xmlns:a16="http://schemas.microsoft.com/office/drawing/2014/main" id="{66F15578-8419-DF05-41D9-C34761D2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74" y="368222"/>
            <a:ext cx="5552661" cy="3682114"/>
          </a:xfrm>
          <a:prstGeom prst="rect">
            <a:avLst/>
          </a:prstGeom>
        </p:spPr>
      </p:pic>
      <p:pic>
        <p:nvPicPr>
          <p:cNvPr id="31" name="Picture 30" descr="A aerial view of a field&#10;&#10;AI-generated content may be incorrect.">
            <a:extLst>
              <a:ext uri="{FF2B5EF4-FFF2-40B4-BE49-F238E27FC236}">
                <a16:creationId xmlns:a16="http://schemas.microsoft.com/office/drawing/2014/main" id="{84ADC61B-479C-B67E-1CF5-5838266DF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89" y="4137176"/>
            <a:ext cx="2759502" cy="2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C3BE-7A98-875B-1B14-29940DEE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F01-0BB7-6D19-8E49-07E8E1FE2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" y="18847"/>
            <a:ext cx="7796464" cy="1222385"/>
          </a:xfrm>
        </p:spPr>
        <p:txBody>
          <a:bodyPr/>
          <a:lstStyle/>
          <a:p>
            <a:r>
              <a:rPr lang="en-US" dirty="0"/>
              <a:t>RESULT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AB33B-1F69-B413-BD1F-111761FFE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9E7358A-51F2-64E2-ADC3-A21B9A320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1555" y="1305998"/>
            <a:ext cx="3284951" cy="3720337"/>
          </a:xfrm>
        </p:spPr>
        <p:txBody>
          <a:bodyPr>
            <a:normAutofit/>
          </a:bodyPr>
          <a:lstStyle/>
          <a:p>
            <a:r>
              <a:rPr lang="en-US" sz="2000" dirty="0"/>
              <a:t>EC2-50cm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07FCF1-CB9A-BB3F-9138-8E7B930C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7" y="1646656"/>
            <a:ext cx="6125810" cy="49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3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FB84-E849-A18C-5FF8-39FB7639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92"/>
            <a:ext cx="7843837" cy="101278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AB5A3C6-8CBF-7707-EBD7-63E0B4F0FB20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423925018"/>
              </p:ext>
            </p:extLst>
          </p:nvPr>
        </p:nvGraphicFramePr>
        <p:xfrm>
          <a:off x="89648" y="1066238"/>
          <a:ext cx="10811433" cy="595818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03811">
                  <a:extLst>
                    <a:ext uri="{9D8B030D-6E8A-4147-A177-3AD203B41FA5}">
                      <a16:colId xmlns:a16="http://schemas.microsoft.com/office/drawing/2014/main" val="2912407780"/>
                    </a:ext>
                  </a:extLst>
                </a:gridCol>
                <a:gridCol w="3603811">
                  <a:extLst>
                    <a:ext uri="{9D8B030D-6E8A-4147-A177-3AD203B41FA5}">
                      <a16:colId xmlns:a16="http://schemas.microsoft.com/office/drawing/2014/main" val="446793766"/>
                    </a:ext>
                  </a:extLst>
                </a:gridCol>
                <a:gridCol w="3603811">
                  <a:extLst>
                    <a:ext uri="{9D8B030D-6E8A-4147-A177-3AD203B41FA5}">
                      <a16:colId xmlns:a16="http://schemas.microsoft.com/office/drawing/2014/main" val="1557111823"/>
                    </a:ext>
                  </a:extLst>
                </a:gridCol>
              </a:tblGrid>
              <a:tr h="624185">
                <a:tc>
                  <a:txBody>
                    <a:bodyPr/>
                    <a:lstStyle/>
                    <a:p>
                      <a:r>
                        <a:rPr lang="en-US" dirty="0"/>
                        <a:t>Airbus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Satellogic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794352"/>
                  </a:ext>
                </a:extLst>
              </a:tr>
              <a:tr h="675093">
                <a:tc>
                  <a:txBody>
                    <a:bodyPr/>
                    <a:lstStyle/>
                    <a:p>
                      <a:endParaRPr lang="en-US" sz="1100" dirty="0"/>
                    </a:p>
                    <a:p>
                      <a:r>
                        <a:rPr lang="en-US" sz="1100" dirty="0"/>
                        <a:t>High detection density: Most visible tree crowns are marked, showing strong model sensitivity.</a:t>
                      </a:r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 of the palm trees in this image are not </a:t>
                      </a:r>
                      <a:r>
                        <a:rPr lang="en-US" sz="1200" dirty="0" err="1"/>
                        <a:t>detected.The</a:t>
                      </a:r>
                      <a:r>
                        <a:rPr lang="en-US" sz="1200" dirty="0"/>
                        <a:t> background clearly shows many evenly spaced palm oil trees, especially in the central and lower-left </a:t>
                      </a:r>
                      <a:r>
                        <a:rPr lang="en-US" sz="1200" dirty="0" err="1"/>
                        <a:t>areas.The</a:t>
                      </a:r>
                      <a:r>
                        <a:rPr lang="en-US" sz="1200" dirty="0"/>
                        <a:t> model is missing over 90% of visible trees.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The model detects </a:t>
                      </a:r>
                      <a:r>
                        <a:rPr lang="en-US" sz="1200" b="1" dirty="0"/>
                        <a:t>almost all visible crowns</a:t>
                      </a:r>
                      <a:r>
                        <a:rPr lang="en-US" sz="1200" dirty="0"/>
                        <a:t>, especially in well-maintained palm blocks.</a:t>
                      </a:r>
                    </a:p>
                    <a:p>
                      <a:pPr>
                        <a:buNone/>
                      </a:pPr>
                      <a:r>
                        <a:rPr lang="en-US" sz="1200" dirty="0"/>
                        <a:t>Great performance in: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Clear, regular plantations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Open, high-contrast canopy areas</a:t>
                      </a:r>
                    </a:p>
                    <a:p>
                      <a:r>
                        <a:rPr lang="en-US" sz="1200" dirty="0"/>
                        <a:t>In dense areas, some detections may overlap or cluster tightly.</a:t>
                      </a:r>
                    </a:p>
                    <a:p>
                      <a:r>
                        <a:rPr lang="en-US" sz="1200" dirty="0"/>
                        <a:t>Risk: overcounting trees due to repeated or imprecise localization.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125753"/>
                  </a:ext>
                </a:extLst>
              </a:tr>
              <a:tr h="13369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Regular spacing: Indicates a plantation layout, and the detection aligns well with that grid.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Few false negatives: Most trees are marked, suggesting good recall.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The detection seems to </a:t>
                      </a:r>
                      <a:r>
                        <a:rPr lang="en-US" sz="1200" b="1" dirty="0"/>
                        <a:t>fail in areas with mixed brightness and canopy density</a:t>
                      </a:r>
                      <a:r>
                        <a:rPr lang="en-US" sz="1200" dirty="0"/>
                        <a:t>, like the central and left parts of the image.</a:t>
                      </a:r>
                    </a:p>
                    <a:p>
                      <a:pPr>
                        <a:buNone/>
                      </a:pPr>
                      <a:r>
                        <a:rPr lang="en-US" sz="1200" dirty="0"/>
                        <a:t>Possible confusion due to: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Shade patterns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Irregular spacing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Lower contrast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High overall detection density</a:t>
                      </a:r>
                      <a:r>
                        <a:rPr lang="en-US" sz="1200" dirty="0"/>
                        <a:t>, likely due to: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Better visibility of crowns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Stronger vegetation signal</a:t>
                      </a:r>
                    </a:p>
                    <a:p>
                      <a:pPr>
                        <a:buNone/>
                      </a:pPr>
                      <a:r>
                        <a:rPr lang="en-US" sz="1200" dirty="0"/>
                        <a:t>But it </a:t>
                      </a:r>
                      <a:r>
                        <a:rPr lang="en-US" sz="1200" b="1" dirty="0"/>
                        <a:t>over-detects significantly</a:t>
                      </a:r>
                      <a:r>
                        <a:rPr lang="en-US" sz="1200" dirty="0"/>
                        <a:t>, especially in: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Solar panel field</a:t>
                      </a:r>
                      <a:r>
                        <a:rPr lang="en-US" sz="1200" dirty="0"/>
                        <a:t> (top right): incorrectly marked as trees.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Non-plantation areas</a:t>
                      </a:r>
                      <a:r>
                        <a:rPr lang="en-US" sz="1200" dirty="0"/>
                        <a:t>: detections scattered even where tree presence is unlikely.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3305"/>
                  </a:ext>
                </a:extLst>
              </a:tr>
              <a:tr h="1375506">
                <a:tc>
                  <a:txBody>
                    <a:bodyPr/>
                    <a:lstStyle/>
                    <a:p>
                      <a:r>
                        <a:rPr lang="en-US" sz="1100" dirty="0"/>
                        <a:t>Potential Issues to Check:</a:t>
                      </a:r>
                    </a:p>
                    <a:p>
                      <a:r>
                        <a:rPr lang="en-US" sz="1100" dirty="0"/>
                        <a:t>Overlap or duplicate detections: If multiple dots are on a single tree, it could inflate tree counts.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Missed detections: Verify areas with dense canopy shadows — these might reduce detection accuracy.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Precision of placement: Check if centroids are exactly on crown centers (important for biomass or yield estimation).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Struggles due to: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/>
                        <a:t>Low crown visibility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Possibly smaller or younger palms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High shadowing or vegetation confusion</a:t>
                      </a:r>
                    </a:p>
                    <a:p>
                      <a:r>
                        <a:rPr lang="en-US" sz="1200" dirty="0"/>
                        <a:t>Result: many real trees missed, few false positives.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False Negatives (Missed Palm Trees)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Especially in areas where: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Crowns are </a:t>
                      </a:r>
                      <a:r>
                        <a:rPr lang="en-US" sz="1200" b="1" dirty="0"/>
                        <a:t>small or partially obscured</a:t>
                      </a:r>
                      <a:endParaRPr lang="en-US" sz="12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Canopy visibility is </a:t>
                      </a:r>
                      <a:r>
                        <a:rPr lang="en-US" sz="1200" b="1" dirty="0"/>
                        <a:t>low due to shadows, or low contrast</a:t>
                      </a:r>
                      <a:endParaRPr lang="en-US" sz="12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Trees are </a:t>
                      </a:r>
                      <a:r>
                        <a:rPr lang="en-US" sz="1200" b="1" dirty="0"/>
                        <a:t>newly planted or stunted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Action: Visually inspect low-density detection areas with known plantation layout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2009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9C658-6C1C-02DE-0020-AC66CAC08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4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7E9F193-9994-A6F8-F7DE-4D514CC07871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41914392"/>
              </p:ext>
            </p:extLst>
          </p:nvPr>
        </p:nvGraphicFramePr>
        <p:xfrm>
          <a:off x="1431450" y="277907"/>
          <a:ext cx="9415844" cy="6474034"/>
        </p:xfrm>
        <a:graphic>
          <a:graphicData uri="http://schemas.openxmlformats.org/drawingml/2006/table">
            <a:tbl>
              <a:tblPr/>
              <a:tblGrid>
                <a:gridCol w="2353961">
                  <a:extLst>
                    <a:ext uri="{9D8B030D-6E8A-4147-A177-3AD203B41FA5}">
                      <a16:colId xmlns:a16="http://schemas.microsoft.com/office/drawing/2014/main" val="396029933"/>
                    </a:ext>
                  </a:extLst>
                </a:gridCol>
                <a:gridCol w="2353961">
                  <a:extLst>
                    <a:ext uri="{9D8B030D-6E8A-4147-A177-3AD203B41FA5}">
                      <a16:colId xmlns:a16="http://schemas.microsoft.com/office/drawing/2014/main" val="3573910611"/>
                    </a:ext>
                  </a:extLst>
                </a:gridCol>
                <a:gridCol w="2353961">
                  <a:extLst>
                    <a:ext uri="{9D8B030D-6E8A-4147-A177-3AD203B41FA5}">
                      <a16:colId xmlns:a16="http://schemas.microsoft.com/office/drawing/2014/main" val="152815141"/>
                    </a:ext>
                  </a:extLst>
                </a:gridCol>
                <a:gridCol w="2353961">
                  <a:extLst>
                    <a:ext uri="{9D8B030D-6E8A-4147-A177-3AD203B41FA5}">
                      <a16:colId xmlns:a16="http://schemas.microsoft.com/office/drawing/2014/main" val="1211814349"/>
                    </a:ext>
                  </a:extLst>
                </a:gridCol>
              </a:tblGrid>
              <a:tr h="344526">
                <a:tc>
                  <a:txBody>
                    <a:bodyPr/>
                    <a:lstStyle/>
                    <a:p>
                      <a:r>
                        <a:rPr lang="en-US" sz="1000" b="1"/>
                        <a:t>Aspect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Airbus</a:t>
                      </a:r>
                      <a:r>
                        <a:rPr lang="en-US" sz="1000" dirty="0"/>
                        <a:t> 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Satellogic</a:t>
                      </a:r>
                      <a:r>
                        <a:rPr lang="en-US" sz="1000" dirty="0"/>
                        <a:t> 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EC2</a:t>
                      </a:r>
                      <a:endParaRPr lang="en-US" sz="1000" dirty="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38705"/>
                  </a:ext>
                </a:extLst>
              </a:tr>
              <a:tr h="697340">
                <a:tc>
                  <a:txBody>
                    <a:bodyPr/>
                    <a:lstStyle/>
                    <a:p>
                      <a:r>
                        <a:rPr lang="en-US" sz="1000" b="1"/>
                        <a:t>Tree Crown Visibility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Low (faint/small crowns)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 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02974"/>
                  </a:ext>
                </a:extLst>
              </a:tr>
              <a:tr h="344526">
                <a:tc>
                  <a:txBody>
                    <a:bodyPr/>
                    <a:lstStyle/>
                    <a:p>
                      <a:r>
                        <a:rPr lang="en-US" sz="1000" b="1"/>
                        <a:t>Detection Density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Very High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Very Low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High (dense)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85656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/>
                        <a:t>False Positives (FP)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 (clusters, some spillover)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Medium (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130615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 dirty="0"/>
                        <a:t>False Negatives (FN)</a:t>
                      </a:r>
                      <a:endParaRPr lang="en-US" sz="1000" dirty="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Low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Very High (most trees missed)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Low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45919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/>
                        <a:t>Alignment to Tree Rows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Poor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 (random scattering)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152319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/>
                        <a:t>AOI Control / Masking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N/A (limited detections)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418824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/>
                        <a:t>Visual Clarity of Tree Rows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Clear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Faint / hard to detect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Clear in some plantation zones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278819"/>
                  </a:ext>
                </a:extLst>
              </a:tr>
              <a:tr h="862624">
                <a:tc>
                  <a:txBody>
                    <a:bodyPr/>
                    <a:lstStyle/>
                    <a:p>
                      <a:r>
                        <a:rPr lang="en-US" sz="1000" b="1"/>
                        <a:t>Detection Confidence / Threshold Behavior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Possibly low threshold → over-detection in clusters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under-detection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Medium threshold → high sensitivity 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636953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/>
                        <a:t>Urban/Non-tree Confusion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few in non-tree zones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clear evidence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Some detection in non tree zone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839392"/>
                  </a:ext>
                </a:extLst>
              </a:tr>
              <a:tr h="603574">
                <a:tc>
                  <a:txBody>
                    <a:bodyPr/>
                    <a:lstStyle/>
                    <a:p>
                      <a:r>
                        <a:rPr lang="en-US" sz="1000" b="1"/>
                        <a:t>Usefulness for Inventory Mapping</a:t>
                      </a:r>
                      <a:endParaRPr lang="en-US" sz="1000"/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 — needs  filtering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Low — not usable as-is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Moderate — needs moderate filtering</a:t>
                      </a:r>
                    </a:p>
                  </a:txBody>
                  <a:tcPr marL="50285" marR="50285" marT="25143" marB="251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95833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0EA43-F09A-2DED-7C7E-CCE294469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982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{66A83FC6-89E8-4809-B379-9CC36A989127}TF8a9b5915-b8c7-461e-8cdd-693d48b5e32371f7b7e2_win32-4bf0b9a2ea37</Template>
  <TotalTime>96</TotalTime>
  <Words>574</Words>
  <Application>Microsoft Office PowerPoint</Application>
  <PresentationFormat>Widescreen</PresentationFormat>
  <Paragraphs>103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Sabon Next LT</vt:lpstr>
      <vt:lpstr>Custom</vt:lpstr>
      <vt:lpstr>RESULT COMPARISON-PALM OIL TREE DETECTION</vt:lpstr>
      <vt:lpstr>RESULT COMPARISON</vt:lpstr>
      <vt:lpstr>RESULT COMPARISON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zharif aiman</dc:creator>
  <cp:lastModifiedBy>zharif aiman</cp:lastModifiedBy>
  <cp:revision>1</cp:revision>
  <dcterms:created xsi:type="dcterms:W3CDTF">2025-07-02T00:24:54Z</dcterms:created>
  <dcterms:modified xsi:type="dcterms:W3CDTF">2025-07-02T02:27:29Z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